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</p:sldIdLst>
  <p:sldSz cx="14630400" cy="8229600"/>
  <p:notesSz cx="8229600" cy="14630400"/>
  <p:embeddedFontLst>
    <p:embeddedFont>
      <p:font typeface="Merriweather" panose="00000500000000000000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11:04:25.36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 1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11:04:27.54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9144"/>
      <inkml:brushProperty name="anchorY" value="-9131.54199"/>
      <inkml:brushProperty name="scaleFactor" value="0.5"/>
    </inkml:brush>
  </inkml:definitions>
  <inkml:trace contextRef="#ctx0" brushRef="#br0">0 1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11:04:27.76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0160"/>
      <inkml:brushProperty name="anchorY" value="-10147.54199"/>
      <inkml:brushProperty name="scaleFactor" value="0.5"/>
    </inkml:brush>
  </inkml:definitions>
  <inkml:trace contextRef="#ctx0" brushRef="#br0">13 1 24575,'0'0'0,"-5"0"0,-2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11:04:28.01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9131.54199"/>
      <inkml:brushProperty name="anchorY" value="-9131.54199"/>
      <inkml:brushProperty name="scaleFactor" value="0.5"/>
    </inkml:brush>
  </inkml:definitions>
  <inkml:trace contextRef="#ctx0" brushRef="#br0">0 0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11:04:28.23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0147.54199"/>
      <inkml:brushProperty name="anchorY" value="-10147.54199"/>
      <inkml:brushProperty name="scaleFactor" value="0.5"/>
    </inkml:brush>
  </inkml:definitions>
  <inkml:trace contextRef="#ctx0" brushRef="#br0">25 0 24575,'0'0'0,"-10"0"0,-5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11:04:25.90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016"/>
      <inkml:brushProperty name="anchorY" value="-1016"/>
      <inkml:brushProperty name="scaleFactor" value="0.5"/>
    </inkml:brush>
  </inkml:definitions>
  <inkml:trace contextRef="#ctx0" brushRef="#br0">0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11:04:26.05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032"/>
      <inkml:brushProperty name="anchorY" value="-2032"/>
      <inkml:brushProperty name="scaleFactor" value="0.5"/>
    </inkml:brush>
  </inkml:definitions>
  <inkml:trace contextRef="#ctx0" brushRef="#br0">0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11:04:26.22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3048"/>
      <inkml:brushProperty name="anchorY" value="-3048"/>
      <inkml:brushProperty name="scaleFactor" value="0.5"/>
    </inkml:brush>
  </inkml:definitions>
  <inkml:trace contextRef="#ctx0" brushRef="#br0">0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11:04:26.38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064"/>
      <inkml:brushProperty name="anchorY" value="-4064"/>
      <inkml:brushProperty name="scaleFactor" value="0.5"/>
    </inkml:brush>
  </inkml:definitions>
  <inkml:trace contextRef="#ctx0" brushRef="#br0">0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11:04:26.53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5080"/>
      <inkml:brushProperty name="anchorY" value="-5080"/>
      <inkml:brushProperty name="scaleFactor" value="0.5"/>
    </inkml:brush>
  </inkml:definitions>
  <inkml:trace contextRef="#ctx0" brushRef="#br0">0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11:04:26.82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6096"/>
      <inkml:brushProperty name="anchorY" value="-6096"/>
      <inkml:brushProperty name="scaleFactor" value="0.5"/>
    </inkml:brush>
  </inkml:definitions>
  <inkml:trace contextRef="#ctx0" brushRef="#br0">0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11:04:26.99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7112"/>
      <inkml:brushProperty name="anchorY" value="-7112"/>
      <inkml:brushProperty name="scaleFactor" value="0.5"/>
    </inkml:brush>
  </inkml:definitions>
  <inkml:trace contextRef="#ctx0" brushRef="#br0">0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11:04:27.19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128"/>
      <inkml:brushProperty name="anchorY" value="-8128"/>
      <inkml:brushProperty name="scaleFactor" value="0.5"/>
    </inkml:brush>
  </inkml:definitions>
  <inkml:trace contextRef="#ctx0" brushRef="#br0">0 13 24575,'0'0'0,"0"-6"0,0-1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3801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D0931-34E8-2006-0FAA-99F8428F5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581423-28D0-9EE0-4CB4-24C05C7A2B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01B6C4-7761-69D7-CDA9-7B11A48143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6268B-9026-D4E4-7776-946CF5024C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742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jp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ustomXml" Target="../ink/ink6.xml"/><Relationship Id="rId18" Type="http://schemas.openxmlformats.org/officeDocument/2006/relationships/image" Target="../media/image11.png"/><Relationship Id="rId26" Type="http://schemas.openxmlformats.org/officeDocument/2006/relationships/image" Target="../media/image15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8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0.png"/><Relationship Id="rId20" Type="http://schemas.openxmlformats.org/officeDocument/2006/relationships/image" Target="../media/image12.png"/><Relationship Id="rId29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customXml" Target="../ink/ink5.xml"/><Relationship Id="rId24" Type="http://schemas.openxmlformats.org/officeDocument/2006/relationships/image" Target="../media/image14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6.png"/><Relationship Id="rId10" Type="http://schemas.openxmlformats.org/officeDocument/2006/relationships/image" Target="../media/image7.png"/><Relationship Id="rId19" Type="http://schemas.openxmlformats.org/officeDocument/2006/relationships/customXml" Target="../ink/ink9.xml"/><Relationship Id="rId4" Type="http://schemas.openxmlformats.org/officeDocument/2006/relationships/image" Target="../media/image4.png"/><Relationship Id="rId9" Type="http://schemas.openxmlformats.org/officeDocument/2006/relationships/customXml" Target="../ink/ink4.xml"/><Relationship Id="rId14" Type="http://schemas.openxmlformats.org/officeDocument/2006/relationships/image" Target="../media/image9.png"/><Relationship Id="rId22" Type="http://schemas.openxmlformats.org/officeDocument/2006/relationships/image" Target="../media/image13.png"/><Relationship Id="rId27" Type="http://schemas.openxmlformats.org/officeDocument/2006/relationships/customXml" Target="../ink/ink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jp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242774"/>
            <a:ext cx="7416403" cy="3085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Smart Home Security System: A Comprehensive Approach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4698087"/>
            <a:ext cx="7416403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Smart homes are increasingly vulnerable to cyberattacks. This presentation outlines an AI-powered security assessment tool to proactively identify and mitigate these risks, safeguarding your home and your data.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6868478" y="6554986"/>
            <a:ext cx="3654743" cy="1273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</a:rPr>
              <a:t>Made by:</a:t>
            </a:r>
          </a:p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</a:rPr>
              <a:t>Burhanuddin Master</a:t>
            </a:r>
          </a:p>
          <a:p>
            <a:pPr marL="0" indent="0" algn="l">
              <a:lnSpc>
                <a:spcPts val="3400"/>
              </a:lnSpc>
              <a:buNone/>
            </a:pPr>
            <a:r>
              <a:rPr lang="en-US" sz="2400" b="1" dirty="0" err="1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</a:rPr>
              <a:t>Abhyudit</a:t>
            </a:r>
            <a:r>
              <a:rPr lang="en-US" sz="2400" b="1" dirty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</a:rPr>
              <a:t> Agrawal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9C87A0-8F34-92EC-7328-D62865658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9200" y="7239000"/>
            <a:ext cx="19812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93BAD-AAC7-72B0-BB9C-45A29B706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FE46507-4E23-DF8E-C408-5328F4D97E33}"/>
              </a:ext>
            </a:extLst>
          </p:cNvPr>
          <p:cNvSpPr/>
          <p:nvPr/>
        </p:nvSpPr>
        <p:spPr>
          <a:xfrm>
            <a:off x="5319132" y="3343513"/>
            <a:ext cx="3880624" cy="987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</a:rPr>
              <a:t>THANK YOU</a:t>
            </a:r>
            <a:endParaRPr lang="en-US" sz="485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441B3C32-1391-0CB3-1BA1-041D090F8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856" y="4601647"/>
            <a:ext cx="1576626" cy="987266"/>
          </a:xfrm>
          <a:prstGeom prst="rect">
            <a:avLst/>
          </a:prstGeom>
        </p:spPr>
      </p:pic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C40EAE82-9C2C-113E-9DD1-EA8E65C3D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887" y="4601647"/>
            <a:ext cx="1576626" cy="987266"/>
          </a:xfrm>
          <a:prstGeom prst="rect">
            <a:avLst/>
          </a:prstGeom>
        </p:spPr>
      </p:pic>
      <p:pic>
        <p:nvPicPr>
          <p:cNvPr id="5" name="Image 2" descr="preencoded.png">
            <a:extLst>
              <a:ext uri="{FF2B5EF4-FFF2-40B4-BE49-F238E27FC236}">
                <a16:creationId xmlns:a16="http://schemas.microsoft.com/office/drawing/2014/main" id="{0172D8A5-3CB1-BD64-FBDF-F4B0012C13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0918" y="4601647"/>
            <a:ext cx="1576626" cy="987266"/>
          </a:xfrm>
          <a:prstGeom prst="rect">
            <a:avLst/>
          </a:prstGeom>
        </p:spPr>
      </p:pic>
      <p:pic>
        <p:nvPicPr>
          <p:cNvPr id="7170" name="Picture 2" descr="Free Navy, Blue, Solid Background Images, Dark Blue ...">
            <a:extLst>
              <a:ext uri="{FF2B5EF4-FFF2-40B4-BE49-F238E27FC236}">
                <a16:creationId xmlns:a16="http://schemas.microsoft.com/office/drawing/2014/main" id="{57655B00-1EA2-9F2B-66F8-98F4690CC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0685" y="7242334"/>
            <a:ext cx="3589715" cy="98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752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015609"/>
            <a:ext cx="129028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AI's Role in Enhancing Smart Home Security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4175165"/>
            <a:ext cx="353603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Vulnerability Detection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807506"/>
            <a:ext cx="615029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AI-powered scanners can identify security vulnerabilities in smart home devices, proactively addressing potential weaknesses.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417516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Anomaly Detection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623929" y="4807506"/>
            <a:ext cx="615029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 algorithms can monitor network traffic and identify unusual activity, providing real-time alerts for suspicious behavior.</a:t>
            </a:r>
            <a:endParaRPr lang="en-US" sz="1900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F4FC752-57C0-2896-54D6-06D395E9F09D}"/>
                  </a:ext>
                </a:extLst>
              </p14:cNvPr>
              <p14:cNvContentPartPr/>
              <p14:nvPr/>
            </p14:nvContentPartPr>
            <p14:xfrm>
              <a:off x="13314038" y="8051163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F4FC752-57C0-2896-54D6-06D395E9F09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96398" y="80335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18971D8-2A6F-8986-B6A1-054B67A330EE}"/>
                  </a:ext>
                </a:extLst>
              </p14:cNvPr>
              <p14:cNvContentPartPr/>
              <p14:nvPr/>
            </p14:nvContentPartPr>
            <p14:xfrm>
              <a:off x="13370198" y="802848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18971D8-2A6F-8986-B6A1-054B67A330E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352198" y="80108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926B8F8-5449-A21B-BA91-6A01B6BEAE80}"/>
                  </a:ext>
                </a:extLst>
              </p14:cNvPr>
              <p14:cNvContentPartPr/>
              <p14:nvPr/>
            </p14:nvContentPartPr>
            <p14:xfrm>
              <a:off x="13370198" y="802848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926B8F8-5449-A21B-BA91-6A01B6BEAE8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352198" y="80108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4BA367F-C0A7-8191-64C5-65647AE2A1EE}"/>
                  </a:ext>
                </a:extLst>
              </p14:cNvPr>
              <p14:cNvContentPartPr/>
              <p14:nvPr/>
            </p14:nvContentPartPr>
            <p14:xfrm>
              <a:off x="13370198" y="8028483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4BA367F-C0A7-8191-64C5-65647AE2A1E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352198" y="80108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88AC267-BBC5-A6A5-5919-C4A71771569D}"/>
                  </a:ext>
                </a:extLst>
              </p14:cNvPr>
              <p14:cNvContentPartPr/>
              <p14:nvPr/>
            </p14:nvContentPartPr>
            <p14:xfrm>
              <a:off x="13370198" y="8028483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88AC267-BBC5-A6A5-5919-C4A71771569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352198" y="80108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D1CDAE4-4105-9676-AF5F-4BFEA869E446}"/>
                  </a:ext>
                </a:extLst>
              </p14:cNvPr>
              <p14:cNvContentPartPr/>
              <p14:nvPr/>
            </p14:nvContentPartPr>
            <p14:xfrm>
              <a:off x="13370198" y="8028483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D1CDAE4-4105-9676-AF5F-4BFEA869E44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352198" y="80108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D6F9DEA-C4FC-2BDD-CC41-D9D713B720C9}"/>
                  </a:ext>
                </a:extLst>
              </p14:cNvPr>
              <p14:cNvContentPartPr/>
              <p14:nvPr/>
            </p14:nvContentPartPr>
            <p14:xfrm>
              <a:off x="13370198" y="8028483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D6F9DEA-C4FC-2BDD-CC41-D9D713B720C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3352198" y="80108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DA242E3-4720-9B12-B939-268ADCAC13E0}"/>
                  </a:ext>
                </a:extLst>
              </p14:cNvPr>
              <p14:cNvContentPartPr/>
              <p14:nvPr/>
            </p14:nvContentPartPr>
            <p14:xfrm>
              <a:off x="13370198" y="8028483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DA242E3-4720-9B12-B939-268ADCAC13E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3352198" y="80108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7C8067A-EE94-4254-4B35-3930C347708C}"/>
                  </a:ext>
                </a:extLst>
              </p14:cNvPr>
              <p14:cNvContentPartPr/>
              <p14:nvPr/>
            </p14:nvContentPartPr>
            <p14:xfrm>
              <a:off x="13370198" y="8024163"/>
              <a:ext cx="360" cy="4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7C8067A-EE94-4254-4B35-3930C347708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3352198" y="8006163"/>
                <a:ext cx="360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B900732-CE71-9BF6-22AC-2C437B0D775B}"/>
                  </a:ext>
                </a:extLst>
              </p14:cNvPr>
              <p14:cNvContentPartPr/>
              <p14:nvPr/>
            </p14:nvContentPartPr>
            <p14:xfrm>
              <a:off x="13370198" y="8017323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B900732-CE71-9BF6-22AC-2C437B0D775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3352198" y="79996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38C5DA6-A709-200C-6F43-D6FA001F05DA}"/>
                  </a:ext>
                </a:extLst>
              </p14:cNvPr>
              <p14:cNvContentPartPr/>
              <p14:nvPr/>
            </p14:nvContentPartPr>
            <p14:xfrm>
              <a:off x="13365518" y="8017323"/>
              <a:ext cx="468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38C5DA6-A709-200C-6F43-D6FA001F05D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3347878" y="7999683"/>
                <a:ext cx="403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F2C7EE6-249B-7348-EEB1-B5050FCFD47D}"/>
                  </a:ext>
                </a:extLst>
              </p14:cNvPr>
              <p14:cNvContentPartPr/>
              <p14:nvPr/>
            </p14:nvContentPartPr>
            <p14:xfrm>
              <a:off x="13359038" y="8006523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F2C7EE6-249B-7348-EEB1-B5050FCFD47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3341038" y="79885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7A5E5EA-6B81-052F-AAC0-A14A5914325F}"/>
                  </a:ext>
                </a:extLst>
              </p14:cNvPr>
              <p14:cNvContentPartPr/>
              <p14:nvPr/>
            </p14:nvContentPartPr>
            <p14:xfrm>
              <a:off x="13350038" y="8006523"/>
              <a:ext cx="9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7A5E5EA-6B81-052F-AAC0-A14A5914325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3332038" y="7988523"/>
                <a:ext cx="45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Free Navy, Blue, Solid Background Images, Dark Blue ...">
            <a:extLst>
              <a:ext uri="{FF2B5EF4-FFF2-40B4-BE49-F238E27FC236}">
                <a16:creationId xmlns:a16="http://schemas.microsoft.com/office/drawing/2014/main" id="{120E004C-76D5-884D-0987-597D30195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9897" y="6681788"/>
            <a:ext cx="1980503" cy="15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6263" y="1013460"/>
            <a:ext cx="7524274" cy="1446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50"/>
              </a:lnSpc>
              <a:buNone/>
            </a:pPr>
            <a:r>
              <a:rPr lang="en-US" sz="45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Developing a Device Vulnerability Scanner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6296263" y="2806660"/>
            <a:ext cx="3646527" cy="2459355"/>
          </a:xfrm>
          <a:prstGeom prst="roundRect">
            <a:avLst>
              <a:gd name="adj" fmla="val 395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35222" y="3045619"/>
            <a:ext cx="2892504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Network Scanning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6535222" y="3545919"/>
            <a:ext cx="3168610" cy="1110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scanner identifies all connected devices on the home network.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10174129" y="2806660"/>
            <a:ext cx="3646527" cy="2459355"/>
          </a:xfrm>
          <a:prstGeom prst="roundRect">
            <a:avLst>
              <a:gd name="adj" fmla="val 395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13087" y="3045619"/>
            <a:ext cx="3128129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Device Fingerprinting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10413087" y="3545919"/>
            <a:ext cx="3168610" cy="1481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scanner analyzes each device's communication patterns and identifies its vulnerabilities.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6296263" y="5497354"/>
            <a:ext cx="7524274" cy="1718786"/>
          </a:xfrm>
          <a:prstGeom prst="roundRect">
            <a:avLst>
              <a:gd name="adj" fmla="val 5655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35222" y="5736312"/>
            <a:ext cx="2892504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Security Patching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6535222" y="6236613"/>
            <a:ext cx="7046357" cy="740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scanner recommends and implements security patches for vulnerable devices.</a:t>
            </a:r>
            <a:endParaRPr lang="en-US" sz="1800" dirty="0"/>
          </a:p>
        </p:txBody>
      </p:sp>
      <p:pic>
        <p:nvPicPr>
          <p:cNvPr id="2050" name="Picture 2" descr="Free Navy, Blue, Solid Background Images, Dark Blue ...">
            <a:extLst>
              <a:ext uri="{FF2B5EF4-FFF2-40B4-BE49-F238E27FC236}">
                <a16:creationId xmlns:a16="http://schemas.microsoft.com/office/drawing/2014/main" id="{61DECFC6-198C-DCEB-ABED-849B3E499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823901" y="7707034"/>
            <a:ext cx="1717287" cy="49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8762" y="649129"/>
            <a:ext cx="7539276" cy="1432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Threat Models for Smart Home Networks</a:t>
            </a: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>
            <a:off x="6617375" y="2425779"/>
            <a:ext cx="30480" cy="5154692"/>
          </a:xfrm>
          <a:prstGeom prst="roundRect">
            <a:avLst>
              <a:gd name="adj" fmla="val 315930"/>
            </a:avLst>
          </a:prstGeom>
          <a:solidFill>
            <a:srgbClr val="194A99"/>
          </a:solidFill>
          <a:ln/>
        </p:spPr>
      </p:sp>
      <p:sp>
        <p:nvSpPr>
          <p:cNvPr id="5" name="Shape 2"/>
          <p:cNvSpPr/>
          <p:nvPr/>
        </p:nvSpPr>
        <p:spPr>
          <a:xfrm>
            <a:off x="6860024" y="2926318"/>
            <a:ext cx="802362" cy="30480"/>
          </a:xfrm>
          <a:prstGeom prst="roundRect">
            <a:avLst>
              <a:gd name="adj" fmla="val 315930"/>
            </a:avLst>
          </a:prstGeom>
          <a:solidFill>
            <a:srgbClr val="194A99"/>
          </a:solidFill>
          <a:ln/>
        </p:spPr>
      </p:sp>
      <p:sp>
        <p:nvSpPr>
          <p:cNvPr id="6" name="Shape 3"/>
          <p:cNvSpPr/>
          <p:nvPr/>
        </p:nvSpPr>
        <p:spPr>
          <a:xfrm>
            <a:off x="6374725" y="2683669"/>
            <a:ext cx="515779" cy="515779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56891" y="2769632"/>
            <a:ext cx="151328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700" dirty="0"/>
          </a:p>
        </p:txBody>
      </p:sp>
      <p:sp>
        <p:nvSpPr>
          <p:cNvPr id="8" name="Text 5"/>
          <p:cNvSpPr/>
          <p:nvPr/>
        </p:nvSpPr>
        <p:spPr>
          <a:xfrm>
            <a:off x="7893606" y="2654975"/>
            <a:ext cx="2865834" cy="358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Leakage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7893606" y="3150632"/>
            <a:ext cx="5934432" cy="733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Unauthorized access to sensitive data stored on smart home devices.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6860024" y="4843224"/>
            <a:ext cx="802362" cy="30480"/>
          </a:xfrm>
          <a:prstGeom prst="roundRect">
            <a:avLst>
              <a:gd name="adj" fmla="val 315930"/>
            </a:avLst>
          </a:prstGeom>
          <a:solidFill>
            <a:srgbClr val="194A99"/>
          </a:solidFill>
          <a:ln/>
        </p:spPr>
      </p:sp>
      <p:sp>
        <p:nvSpPr>
          <p:cNvPr id="11" name="Shape 8"/>
          <p:cNvSpPr/>
          <p:nvPr/>
        </p:nvSpPr>
        <p:spPr>
          <a:xfrm>
            <a:off x="6374725" y="4600575"/>
            <a:ext cx="515779" cy="515779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29745" y="4686538"/>
            <a:ext cx="205740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700" dirty="0"/>
          </a:p>
        </p:txBody>
      </p:sp>
      <p:sp>
        <p:nvSpPr>
          <p:cNvPr id="13" name="Text 10"/>
          <p:cNvSpPr/>
          <p:nvPr/>
        </p:nvSpPr>
        <p:spPr>
          <a:xfrm>
            <a:off x="7893606" y="4571881"/>
            <a:ext cx="2865834" cy="358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Device Hijacking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7893606" y="5067538"/>
            <a:ext cx="5934432" cy="733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Taking control of smart home devices for malicious purposes.</a:t>
            </a:r>
            <a:endParaRPr lang="en-US" sz="1800" dirty="0"/>
          </a:p>
        </p:txBody>
      </p:sp>
      <p:sp>
        <p:nvSpPr>
          <p:cNvPr id="15" name="Shape 12"/>
          <p:cNvSpPr/>
          <p:nvPr/>
        </p:nvSpPr>
        <p:spPr>
          <a:xfrm>
            <a:off x="6860024" y="6760131"/>
            <a:ext cx="802362" cy="30480"/>
          </a:xfrm>
          <a:prstGeom prst="roundRect">
            <a:avLst>
              <a:gd name="adj" fmla="val 315930"/>
            </a:avLst>
          </a:prstGeom>
          <a:solidFill>
            <a:srgbClr val="194A99"/>
          </a:solidFill>
          <a:ln/>
        </p:spPr>
      </p:sp>
      <p:sp>
        <p:nvSpPr>
          <p:cNvPr id="16" name="Shape 13"/>
          <p:cNvSpPr/>
          <p:nvPr/>
        </p:nvSpPr>
        <p:spPr>
          <a:xfrm>
            <a:off x="6374725" y="6517481"/>
            <a:ext cx="515779" cy="515779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36293" y="6603444"/>
            <a:ext cx="192643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700" dirty="0"/>
          </a:p>
        </p:txBody>
      </p:sp>
      <p:sp>
        <p:nvSpPr>
          <p:cNvPr id="18" name="Text 15"/>
          <p:cNvSpPr/>
          <p:nvPr/>
        </p:nvSpPr>
        <p:spPr>
          <a:xfrm>
            <a:off x="7893606" y="6488787"/>
            <a:ext cx="2865834" cy="358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Denial of Service</a:t>
            </a:r>
            <a:endParaRPr lang="en-US" sz="2250" dirty="0"/>
          </a:p>
        </p:txBody>
      </p:sp>
      <p:sp>
        <p:nvSpPr>
          <p:cNvPr id="19" name="Text 16"/>
          <p:cNvSpPr/>
          <p:nvPr/>
        </p:nvSpPr>
        <p:spPr>
          <a:xfrm>
            <a:off x="7893606" y="6984444"/>
            <a:ext cx="5934432" cy="3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Disrupting the functionality of smart home devices.</a:t>
            </a:r>
            <a:endParaRPr lang="en-US" sz="1800" dirty="0"/>
          </a:p>
        </p:txBody>
      </p:sp>
      <p:pic>
        <p:nvPicPr>
          <p:cNvPr id="3074" name="Picture 2" descr="Free Navy, Blue, Solid Background Images, Dark Blue ...">
            <a:extLst>
              <a:ext uri="{FF2B5EF4-FFF2-40B4-BE49-F238E27FC236}">
                <a16:creationId xmlns:a16="http://schemas.microsoft.com/office/drawing/2014/main" id="{7A6C7EB8-C491-4BBC-66B7-03AD9A7FD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9877" y="7363585"/>
            <a:ext cx="2360523" cy="77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5097" y="784741"/>
            <a:ext cx="7593806" cy="1383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Real-time Monitoring and Anomaly Detection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097" y="2500908"/>
            <a:ext cx="553641" cy="55364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097" y="3276005"/>
            <a:ext cx="2768441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Activity Logs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75097" y="3754874"/>
            <a:ext cx="363081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Recording all device interactions and network traffic.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8092" y="2500908"/>
            <a:ext cx="553641" cy="55364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8092" y="3276005"/>
            <a:ext cx="2768441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Behavioral Analysis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4738092" y="3754874"/>
            <a:ext cx="363081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 algorithms identify deviations from normal device behavior.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097" y="5127903"/>
            <a:ext cx="553641" cy="55364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097" y="5903000"/>
            <a:ext cx="2768441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Threat Intelligence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75097" y="6381869"/>
            <a:ext cx="3630811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Leveraging real-time information about known cyber threats.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695444"/>
            <a:ext cx="11862792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Privacy Concerns in Smart Homes</a:t>
            </a:r>
            <a:endParaRPr lang="en-US" sz="4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902" y="1960364"/>
            <a:ext cx="2128957" cy="18167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21336" y="2857500"/>
            <a:ext cx="135850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5400675" y="220718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Collection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5400675" y="2740700"/>
            <a:ext cx="811911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Smart devices gather personal data, including location, habits, and preferences.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15533" y="3792736"/>
            <a:ext cx="8489394" cy="15240"/>
          </a:xfrm>
          <a:prstGeom prst="roundRect">
            <a:avLst>
              <a:gd name="adj" fmla="val 680244"/>
            </a:avLst>
          </a:prstGeom>
          <a:solidFill>
            <a:srgbClr val="194A99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483" y="3838813"/>
            <a:ext cx="4257913" cy="181677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97047" y="4500443"/>
            <a:ext cx="184547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6465213" y="408563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Sharing</a:t>
            </a:r>
            <a:endParaRPr lang="en-US" sz="2400" dirty="0"/>
          </a:p>
        </p:txBody>
      </p:sp>
      <p:sp>
        <p:nvSpPr>
          <p:cNvPr id="11" name="Text 7"/>
          <p:cNvSpPr/>
          <p:nvPr/>
        </p:nvSpPr>
        <p:spPr>
          <a:xfrm>
            <a:off x="6465213" y="4619149"/>
            <a:ext cx="7054572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is shared with third-party services and companies, raising privacy concerns.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6280071" y="5671185"/>
            <a:ext cx="7424857" cy="15240"/>
          </a:xfrm>
          <a:prstGeom prst="roundRect">
            <a:avLst>
              <a:gd name="adj" fmla="val 680244"/>
            </a:avLst>
          </a:prstGeom>
          <a:solidFill>
            <a:srgbClr val="194A99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945" y="5717262"/>
            <a:ext cx="6386870" cy="18167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003000" y="6378893"/>
            <a:ext cx="172760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0"/>
          <p:cNvSpPr/>
          <p:nvPr/>
        </p:nvSpPr>
        <p:spPr>
          <a:xfrm>
            <a:off x="7529632" y="5964079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Security</a:t>
            </a:r>
            <a:endParaRPr lang="en-US" sz="2400" dirty="0"/>
          </a:p>
        </p:txBody>
      </p:sp>
      <p:sp>
        <p:nvSpPr>
          <p:cNvPr id="16" name="Text 11"/>
          <p:cNvSpPr/>
          <p:nvPr/>
        </p:nvSpPr>
        <p:spPr>
          <a:xfrm>
            <a:off x="7529632" y="6497598"/>
            <a:ext cx="599015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Protecting personal data from unauthorized access and breaches.</a:t>
            </a:r>
            <a:endParaRPr lang="en-US" sz="1900" dirty="0"/>
          </a:p>
        </p:txBody>
      </p:sp>
      <p:pic>
        <p:nvPicPr>
          <p:cNvPr id="4098" name="Picture 2" descr="Free Navy, Blue, Solid Background Images, Dark Blue ...">
            <a:extLst>
              <a:ext uri="{FF2B5EF4-FFF2-40B4-BE49-F238E27FC236}">
                <a16:creationId xmlns:a16="http://schemas.microsoft.com/office/drawing/2014/main" id="{F513C4DB-4416-9C79-6712-A8C66AB44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551" y="7186136"/>
            <a:ext cx="3529849" cy="104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6655" y="673060"/>
            <a:ext cx="12917091" cy="1529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00"/>
              </a:lnSpc>
              <a:buNone/>
            </a:pPr>
            <a:r>
              <a:rPr lang="en-US" sz="48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Designing a User-friendly Dashboard for Security Insights</a:t>
            </a:r>
            <a:endParaRPr lang="en-US" sz="4800" dirty="0"/>
          </a:p>
        </p:txBody>
      </p:sp>
      <p:sp>
        <p:nvSpPr>
          <p:cNvPr id="3" name="Shape 1"/>
          <p:cNvSpPr/>
          <p:nvPr/>
        </p:nvSpPr>
        <p:spPr>
          <a:xfrm>
            <a:off x="856655" y="2692479"/>
            <a:ext cx="2152769" cy="1410176"/>
          </a:xfrm>
          <a:prstGeom prst="roundRect">
            <a:avLst>
              <a:gd name="adj" fmla="val 7291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16568" y="3152775"/>
            <a:ext cx="134660" cy="489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3254097" y="2937153"/>
            <a:ext cx="3059787" cy="382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Device Status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3254097" y="3466386"/>
            <a:ext cx="6409492" cy="391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Displays the security status of each connected device.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3131701" y="4087416"/>
            <a:ext cx="10519767" cy="15240"/>
          </a:xfrm>
          <a:prstGeom prst="roundRect">
            <a:avLst>
              <a:gd name="adj" fmla="val 674622"/>
            </a:avLst>
          </a:prstGeom>
          <a:solidFill>
            <a:srgbClr val="194A99"/>
          </a:solidFill>
          <a:ln/>
        </p:spPr>
      </p:sp>
      <p:sp>
        <p:nvSpPr>
          <p:cNvPr id="8" name="Shape 6"/>
          <p:cNvSpPr/>
          <p:nvPr/>
        </p:nvSpPr>
        <p:spPr>
          <a:xfrm>
            <a:off x="856655" y="4224933"/>
            <a:ext cx="4305657" cy="1410176"/>
          </a:xfrm>
          <a:prstGeom prst="roundRect">
            <a:avLst>
              <a:gd name="adj" fmla="val 7291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116568" y="4685228"/>
            <a:ext cx="182999" cy="489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5406985" y="4469606"/>
            <a:ext cx="3059787" cy="382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Security Alerts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5406985" y="4998839"/>
            <a:ext cx="6550223" cy="391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Provides real-time notifications of suspicious activity.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5284589" y="5619869"/>
            <a:ext cx="8366879" cy="15240"/>
          </a:xfrm>
          <a:prstGeom prst="roundRect">
            <a:avLst>
              <a:gd name="adj" fmla="val 674622"/>
            </a:avLst>
          </a:prstGeom>
          <a:solidFill>
            <a:srgbClr val="194A99"/>
          </a:solidFill>
          <a:ln/>
        </p:spPr>
      </p:sp>
      <p:sp>
        <p:nvSpPr>
          <p:cNvPr id="13" name="Shape 11"/>
          <p:cNvSpPr/>
          <p:nvPr/>
        </p:nvSpPr>
        <p:spPr>
          <a:xfrm>
            <a:off x="856655" y="5757386"/>
            <a:ext cx="6458545" cy="1801773"/>
          </a:xfrm>
          <a:prstGeom prst="roundRect">
            <a:avLst>
              <a:gd name="adj" fmla="val 5706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116568" y="6413421"/>
            <a:ext cx="171331" cy="489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3"/>
          <p:cNvSpPr/>
          <p:nvPr/>
        </p:nvSpPr>
        <p:spPr>
          <a:xfrm>
            <a:off x="7559873" y="6002060"/>
            <a:ext cx="4516279" cy="382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Actionable Recommendations</a:t>
            </a:r>
            <a:endParaRPr lang="en-US" sz="2400" dirty="0"/>
          </a:p>
        </p:txBody>
      </p:sp>
      <p:sp>
        <p:nvSpPr>
          <p:cNvPr id="16" name="Text 14"/>
          <p:cNvSpPr/>
          <p:nvPr/>
        </p:nvSpPr>
        <p:spPr>
          <a:xfrm>
            <a:off x="7559873" y="6531293"/>
            <a:ext cx="5969198" cy="783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Offers guidance on mitigating identified vulnerabilities.</a:t>
            </a:r>
            <a:endParaRPr lang="en-US" sz="1900" dirty="0"/>
          </a:p>
        </p:txBody>
      </p:sp>
      <p:pic>
        <p:nvPicPr>
          <p:cNvPr id="5122" name="Picture 2" descr="Free Navy, Blue, Solid Background Images, Dark Blue ...">
            <a:extLst>
              <a:ext uri="{FF2B5EF4-FFF2-40B4-BE49-F238E27FC236}">
                <a16:creationId xmlns:a16="http://schemas.microsoft.com/office/drawing/2014/main" id="{F89B6269-24B6-EC74-A482-1DB954FF9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4397" y="7415332"/>
            <a:ext cx="3256003" cy="79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0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4974" y="585311"/>
            <a:ext cx="7654052" cy="1330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Integrating AI with IoT Device Management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44974" y="2341245"/>
            <a:ext cx="3667363" cy="702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5500" dirty="0"/>
          </a:p>
        </p:txBody>
      </p:sp>
      <p:sp>
        <p:nvSpPr>
          <p:cNvPr id="5" name="Text 2"/>
          <p:cNvSpPr/>
          <p:nvPr/>
        </p:nvSpPr>
        <p:spPr>
          <a:xfrm>
            <a:off x="1248132" y="3309580"/>
            <a:ext cx="2660928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Device Onboarding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44974" y="3769757"/>
            <a:ext cx="3667363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Automated security checks during device setup.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4731544" y="2341245"/>
            <a:ext cx="3667482" cy="702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5500" dirty="0"/>
          </a:p>
        </p:txBody>
      </p:sp>
      <p:sp>
        <p:nvSpPr>
          <p:cNvPr id="8" name="Text 5"/>
          <p:cNvSpPr/>
          <p:nvPr/>
        </p:nvSpPr>
        <p:spPr>
          <a:xfrm>
            <a:off x="5234821" y="3309580"/>
            <a:ext cx="2660928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Access Control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4731544" y="3769757"/>
            <a:ext cx="3667482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AI-powered authentication and authorization systems.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44974" y="5195649"/>
            <a:ext cx="3667363" cy="702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5500" dirty="0"/>
          </a:p>
        </p:txBody>
      </p:sp>
      <p:sp>
        <p:nvSpPr>
          <p:cNvPr id="11" name="Text 8"/>
          <p:cNvSpPr/>
          <p:nvPr/>
        </p:nvSpPr>
        <p:spPr>
          <a:xfrm>
            <a:off x="1172051" y="6163985"/>
            <a:ext cx="2813090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Remote Management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744974" y="6624161"/>
            <a:ext cx="3667363" cy="1021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AI-assisted control and management of smart home devices.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730091"/>
            <a:ext cx="12137350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Cybersecurity Standards for IoT Devices</a:t>
            </a:r>
            <a:endParaRPr lang="en-US" sz="4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1995011"/>
            <a:ext cx="6266259" cy="387274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3798" y="6176248"/>
            <a:ext cx="476381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NIST Cybersecurity Framework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63798" y="6709767"/>
            <a:ext cx="6266259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Provides a comprehensive set of cybersecurity standards for IoT devices.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223" y="1995011"/>
            <a:ext cx="6266378" cy="38728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00223" y="617636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OWASP IoT Top 10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7500223" y="6709886"/>
            <a:ext cx="6266378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Identifies the most common security vulnerabilities in IoT devices.</a:t>
            </a:r>
            <a:endParaRPr lang="en-US" sz="1900" dirty="0"/>
          </a:p>
        </p:txBody>
      </p:sp>
      <p:pic>
        <p:nvPicPr>
          <p:cNvPr id="6146" name="Picture 2" descr="Free Navy, Blue, Solid Background Images, Dark Blue ...">
            <a:extLst>
              <a:ext uri="{FF2B5EF4-FFF2-40B4-BE49-F238E27FC236}">
                <a16:creationId xmlns:a16="http://schemas.microsoft.com/office/drawing/2014/main" id="{D15AB4E5-ECC4-5193-65F1-8F373B5A0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3621" y="7393957"/>
            <a:ext cx="2616779" cy="83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389</Words>
  <Application>Microsoft Office PowerPoint</Application>
  <PresentationFormat>Custom</PresentationFormat>
  <Paragraphs>80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Merriweather Bold</vt:lpstr>
      <vt:lpstr>Merriweather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Burhanuddin Master</cp:lastModifiedBy>
  <cp:revision>3</cp:revision>
  <dcterms:created xsi:type="dcterms:W3CDTF">2025-01-12T10:54:48Z</dcterms:created>
  <dcterms:modified xsi:type="dcterms:W3CDTF">2025-01-12T11:13:59Z</dcterms:modified>
</cp:coreProperties>
</file>